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8DDC1-3694-8B41-8AA2-0C788BC853B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FC9CA548-E7CF-9345-B08E-42254810109D}">
      <dgm:prSet/>
      <dgm:spPr>
        <a:solidFill>
          <a:srgbClr val="009193"/>
        </a:solidFill>
      </dgm:spPr>
      <dgm:t>
        <a:bodyPr/>
        <a:lstStyle/>
        <a:p>
          <a:pPr algn="ctr"/>
          <a:r>
            <a:rPr lang="bg-BG" b="1" dirty="0"/>
            <a:t>КОНКУРС ЗА ФИНАНСИРАНЕ НА ФУНДАМЕНТАЛНИ НАУЧНИ ИЗСЛЕДВАНИЯ ПО ОБЩЕСТВЕНИ ПРЕДИЗВИКАТЕЛСТВА, СВЪРЗАНИ С ПАНДЕМИЯТА ОТ </a:t>
          </a:r>
          <a:r>
            <a:rPr lang="en-US" b="1" dirty="0"/>
            <a:t>COVID</a:t>
          </a:r>
          <a:r>
            <a:rPr lang="bg-BG" b="1" dirty="0"/>
            <a:t>-19 – 2020 Г.</a:t>
          </a:r>
        </a:p>
        <a:p>
          <a:pPr algn="ctr"/>
          <a:r>
            <a:rPr lang="bg-BG" dirty="0"/>
            <a:t>Договор №КП-06-ДК2/4</a:t>
          </a:r>
          <a:br>
            <a:rPr lang="bg-BG" dirty="0"/>
          </a:br>
          <a:r>
            <a:rPr lang="bg-BG" dirty="0"/>
            <a:t>Проект на тема: </a:t>
          </a:r>
          <a:br>
            <a:rPr lang="bg-BG" dirty="0"/>
          </a:br>
          <a:r>
            <a:rPr lang="bg-BG" b="1" dirty="0"/>
            <a:t>ОЦЕНКА НА ИКОНОМИЧЕСКИТЕ, СОЦИАЛНИ И ФИНАНСОВИ ПОСЛЕДИЦИ ОТ ПАНДЕМИЯТА </a:t>
          </a:r>
          <a:r>
            <a:rPr lang="en-GB" b="1" dirty="0"/>
            <a:t>COVID-19 </a:t>
          </a:r>
          <a:r>
            <a:rPr lang="bg-BG" b="1" dirty="0"/>
            <a:t>И МЕРКИ ЗА ВЪЗСТАНОВЯВАНЕ НА ТРАНСПОРТНИЯ СЕКТОР</a:t>
          </a:r>
          <a:endParaRPr lang="en-BG" dirty="0"/>
        </a:p>
      </dgm:t>
    </dgm:pt>
    <dgm:pt modelId="{823A8F83-7545-A748-8C8C-B36A0AC63DBB}" type="parTrans" cxnId="{5B374662-F66E-4A40-9490-DF203F3BEDFC}">
      <dgm:prSet/>
      <dgm:spPr/>
      <dgm:t>
        <a:bodyPr/>
        <a:lstStyle/>
        <a:p>
          <a:endParaRPr lang="en-GB"/>
        </a:p>
      </dgm:t>
    </dgm:pt>
    <dgm:pt modelId="{4EC267F6-BF75-BD49-B601-D17A8EA11DEE}" type="sibTrans" cxnId="{5B374662-F66E-4A40-9490-DF203F3BEDFC}">
      <dgm:prSet/>
      <dgm:spPr/>
      <dgm:t>
        <a:bodyPr/>
        <a:lstStyle/>
        <a:p>
          <a:endParaRPr lang="en-GB"/>
        </a:p>
      </dgm:t>
    </dgm:pt>
    <dgm:pt modelId="{9E5D3848-477E-244F-BE59-399BA1B646A1}" type="pres">
      <dgm:prSet presAssocID="{A2A8DDC1-3694-8B41-8AA2-0C788BC853BF}" presName="linear" presStyleCnt="0">
        <dgm:presLayoutVars>
          <dgm:animLvl val="lvl"/>
          <dgm:resizeHandles val="exact"/>
        </dgm:presLayoutVars>
      </dgm:prSet>
      <dgm:spPr/>
    </dgm:pt>
    <dgm:pt modelId="{8A625945-9185-6045-B8DD-24A8DDE3E171}" type="pres">
      <dgm:prSet presAssocID="{FC9CA548-E7CF-9345-B08E-4225481010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20AB09-D2F0-E141-8AA6-C2915D16B48E}" type="presOf" srcId="{A2A8DDC1-3694-8B41-8AA2-0C788BC853BF}" destId="{9E5D3848-477E-244F-BE59-399BA1B646A1}" srcOrd="0" destOrd="0" presId="urn:microsoft.com/office/officeart/2005/8/layout/vList2"/>
    <dgm:cxn modelId="{5B374662-F66E-4A40-9490-DF203F3BEDFC}" srcId="{A2A8DDC1-3694-8B41-8AA2-0C788BC853BF}" destId="{FC9CA548-E7CF-9345-B08E-42254810109D}" srcOrd="0" destOrd="0" parTransId="{823A8F83-7545-A748-8C8C-B36A0AC63DBB}" sibTransId="{4EC267F6-BF75-BD49-B601-D17A8EA11DEE}"/>
    <dgm:cxn modelId="{501CA2A8-7EC7-7546-97AB-48DCC7A29E6A}" type="presOf" srcId="{FC9CA548-E7CF-9345-B08E-42254810109D}" destId="{8A625945-9185-6045-B8DD-24A8DDE3E171}" srcOrd="0" destOrd="0" presId="urn:microsoft.com/office/officeart/2005/8/layout/vList2"/>
    <dgm:cxn modelId="{A29E5212-85AC-164B-AE3B-117F7456F4BE}" type="presParOf" srcId="{9E5D3848-477E-244F-BE59-399BA1B646A1}" destId="{8A625945-9185-6045-B8DD-24A8DDE3E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5945-9185-6045-B8DD-24A8DDE3E171}">
      <dsp:nvSpPr>
        <dsp:cNvPr id="0" name=""/>
        <dsp:cNvSpPr/>
      </dsp:nvSpPr>
      <dsp:spPr>
        <a:xfrm>
          <a:off x="0" y="48787"/>
          <a:ext cx="11333957" cy="2260439"/>
        </a:xfrm>
        <a:prstGeom prst="roundRect">
          <a:avLst/>
        </a:prstGeom>
        <a:solidFill>
          <a:srgbClr val="009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1" kern="1200" dirty="0"/>
            <a:t>КОНКУРС ЗА ФИНАНСИРАНЕ НА ФУНДАМЕНТАЛНИ НАУЧНИ ИЗСЛЕДВАНИЯ ПО ОБЩЕСТВЕНИ ПРЕДИЗВИКАТЕЛСТВА, СВЪРЗАНИ С ПАНДЕМИЯТА ОТ </a:t>
          </a:r>
          <a:r>
            <a:rPr lang="en-US" sz="2100" b="1" kern="1200" dirty="0"/>
            <a:t>COVID</a:t>
          </a:r>
          <a:r>
            <a:rPr lang="bg-BG" sz="2100" b="1" kern="1200" dirty="0"/>
            <a:t>-19 – 2020 Г.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Договор №КП-06-ДК2/4</a:t>
          </a:r>
          <a:br>
            <a:rPr lang="bg-BG" sz="2100" kern="1200" dirty="0"/>
          </a:br>
          <a:r>
            <a:rPr lang="bg-BG" sz="2100" kern="1200" dirty="0"/>
            <a:t>Проект на тема: </a:t>
          </a:r>
          <a:br>
            <a:rPr lang="bg-BG" sz="2100" kern="1200" dirty="0"/>
          </a:br>
          <a:r>
            <a:rPr lang="bg-BG" sz="2100" b="1" kern="1200" dirty="0"/>
            <a:t>ОЦЕНКА НА ИКОНОМИЧЕСКИТЕ, СОЦИАЛНИ И ФИНАНСОВИ ПОСЛЕДИЦИ ОТ ПАНДЕМИЯТА </a:t>
          </a:r>
          <a:r>
            <a:rPr lang="en-GB" sz="2100" b="1" kern="1200" dirty="0"/>
            <a:t>COVID-19 </a:t>
          </a:r>
          <a:r>
            <a:rPr lang="bg-BG" sz="2100" b="1" kern="1200" dirty="0"/>
            <a:t>И МЕРКИ ЗА ВЪЗСТАНОВЯВАНЕ НА ТРАНСПОРТНИЯ СЕКТОР</a:t>
          </a:r>
          <a:endParaRPr lang="en-BG" sz="2100" kern="1200" dirty="0"/>
        </a:p>
      </dsp:txBody>
      <dsp:txXfrm>
        <a:off x="110346" y="159133"/>
        <a:ext cx="11113265" cy="203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4AAB4-9DFC-444C-9D63-EB8A7B0758A0}" type="datetimeFigureOut">
              <a:rPr lang="en-BG" smtClean="0"/>
              <a:t>2.07.21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32A72-F639-3546-B541-8797F558CA18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2896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9194-53FA-7D40-B7BF-C2D77E74C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45138-3E17-2645-8F1B-D74A86BB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C728F-529A-A642-884F-FA621256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B3C-8A19-A34E-9486-066A76FBB6A5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2C68-56FE-944F-B75F-32B2BE48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31CB-26B4-574C-86E1-66EF6A7B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9894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CE2E-89F8-A94D-AEA7-983CE69D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1BDCA-6D3C-954F-99D2-3AC1CDD7F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6D6B1-21DF-2242-9AE2-08F847FE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196F-0600-8C48-A7F8-2AA72190ACA7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30FA-A103-5B44-86CF-2C318B98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29929-A72C-4245-B4BB-219E769E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979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D9F61-0DB2-2345-B387-CC5349015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E18A7-E859-D94B-9515-572F75FAE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1539-B2D9-5E45-8D22-708ECB45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1B57-2282-2142-9ED3-2288C149EC28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E9B0-CF68-4545-80DC-7BEE5714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55A8-6066-384E-9BAD-666C86E7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096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62F3-B9C2-E449-BE70-1B925E5F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087D-2310-D948-9959-B1D8595B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CF6-A371-4D4E-AAA3-B71853B4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C18-9269-E94A-91B6-7ED7EE91A006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C894-3A59-DF40-AEA4-DC8C9B22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F9E5-F7C1-A14B-8680-0603940B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3880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C91C-ABF5-7E40-98AE-34DD4432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B623A-0EB3-E841-8D0B-F3F36D615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F3A7-7F75-0D4F-8027-6E36F536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CF47-3C74-0548-927C-CADCC2856145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A5EA-E554-8D42-8BCA-BD4D6C39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03E3-8C3E-8849-BED9-7378EDFE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6879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F2C4-41FA-4246-89BC-3890D48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FB82-553B-1849-9217-FC1917A84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E5C0-7719-A14B-AE1E-40B34B815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4586-BC0E-9240-B63D-0E62C116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82A1-F791-8349-A711-49503FB4AAB3}" type="datetime1">
              <a:rPr lang="en-US" smtClean="0"/>
              <a:t>7/2/21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633C9-1526-1E47-9A04-B0307FE7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D47DD-05EB-D14B-94B2-AB3FF431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14708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A5DC-9353-3B43-B980-CBA48117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CD47-43CC-6145-8EE6-6B70A736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94424-BB15-9D49-9217-71F4CBA8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950B6-1039-4D40-BB92-6C4E39A45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DA182-25F5-554F-9978-B1BA0A1C1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CDAE4-5F7D-1440-BF67-5181499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FAD6-C2D2-8C4E-AFEB-07D192301018}" type="datetime1">
              <a:rPr lang="en-US" smtClean="0"/>
              <a:t>7/2/21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8E78-D168-704C-8DCA-8049B88B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0F918-8A19-4544-94FC-DD62ACC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4870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4E54-4870-084D-AD4E-264F6D7F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F3600-653A-C545-8216-B85154E5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7759-2105-5F41-84A5-EADC56885D77}" type="datetime1">
              <a:rPr lang="en-US" smtClean="0"/>
              <a:t>7/2/21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E1BFF-3422-C946-AF4A-0DAE5090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CA242-E9E9-724F-B843-0BBBDE8D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1214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DD6F5-FFAE-444B-B96C-F6F77895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F0B4-989E-5842-A2A7-42A9D07F9A53}" type="datetime1">
              <a:rPr lang="en-US" smtClean="0"/>
              <a:t>7/2/21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0A559-985F-1F43-A0C1-0F953E2C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6533-9F7D-D449-879E-0F5CC46A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1607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6A1B-AAC4-6D4C-BA7E-AB78F816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A9E3-1E06-AA49-B3D4-86DF2438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45236-E1A0-5540-AC63-73C876920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9B7CD-7135-6844-B218-A0E736A8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52D3-9522-FA48-AB86-077DC6DADB4D}" type="datetime1">
              <a:rPr lang="en-US" smtClean="0"/>
              <a:t>7/2/21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D4B07-4A90-BA43-B33E-D53EE47A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7F65E-72F1-0F41-A04F-07481F2A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9957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74C0-6A9A-5A4A-A33C-9DC098E4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46804-C451-1449-89C6-7676B360C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AB570-F0B1-1D4C-882E-9AB37C8F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6ED13-070F-9543-AAE3-DAD6322D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6C18-BCF9-A247-B354-BC56393458BB}" type="datetime1">
              <a:rPr lang="en-US" smtClean="0"/>
              <a:t>7/2/21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285EA-1D72-F54D-8229-CD00DB5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8781-1491-8544-BEA4-EC6C2E0A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13042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8518C-2D1A-BC4D-9A45-1ED4CEE7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5DF8-57BB-994D-A6D3-DEBCCF34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7DD2-49AD-8641-AA05-46A520290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4183-1DC5-FA4C-8410-481EB4E6E501}" type="datetime1">
              <a:rPr lang="en-US" smtClean="0"/>
              <a:t>7/2/21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F4C53-6F33-ED43-9FDB-AD21B58F1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5057-DB44-294F-A631-E110098D8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93E5-C92D-E048-9E1F-AAB2304F546D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9507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rnikolova@unwe.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iru.org/sites/default/files/styles/desktop_1x_830x468/public/2020-06/COVID-19%20impacts%20on%20European%20road%20passenger%20transport_5.png?h=98a1fb9a&amp;itok=Hdsa_dl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CA9KY6E0">
            <a:extLst>
              <a:ext uri="{FF2B5EF4-FFF2-40B4-BE49-F238E27FC236}">
                <a16:creationId xmlns:a16="http://schemas.microsoft.com/office/drawing/2014/main" id="{AD8407EE-F60D-5C4B-B901-8799B26C74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10577384" y="42862"/>
            <a:ext cx="1611566" cy="1403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F32D7-2241-FF47-8E6A-E0C1621410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/>
          <a:stretch>
            <a:fillRect/>
          </a:stretch>
        </p:blipFill>
        <p:spPr bwMode="auto">
          <a:xfrm>
            <a:off x="-1" y="-71437"/>
            <a:ext cx="3143252" cy="15176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29F37D-7D5B-4B47-86D0-48E8D87BB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064668"/>
              </p:ext>
            </p:extLst>
          </p:nvPr>
        </p:nvGraphicFramePr>
        <p:xfrm>
          <a:off x="481805" y="1999674"/>
          <a:ext cx="11333957" cy="235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C71479A-2051-3B4D-83BC-D22087DD3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624330"/>
            <a:ext cx="10774103" cy="1680208"/>
          </a:xfrm>
        </p:spPr>
        <p:txBody>
          <a:bodyPr>
            <a:normAutofit/>
          </a:bodyPr>
          <a:lstStyle/>
          <a:p>
            <a:r>
              <a:rPr lang="bg-BG" dirty="0"/>
              <a:t>Ръководител: проф. д-р Христина Николова</a:t>
            </a:r>
            <a:endParaRPr lang="en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02355-B703-2F48-899E-27717FFC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A093E5-C92D-E048-9E1F-AAB2304F546D}" type="slidenum">
              <a:rPr lang="en-BG" smtClean="0"/>
              <a:pPr>
                <a:spcAft>
                  <a:spcPts val="600"/>
                </a:spcAft>
              </a:pPr>
              <a:t>1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0985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424FDB-7ADA-D94F-9033-6018544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Информация за проекта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5CDB-1A91-F646-ABE0-63A49801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US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160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32DBBC3-6EF7-254E-A958-511E9C9A2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267891"/>
              </p:ext>
            </p:extLst>
          </p:nvPr>
        </p:nvGraphicFramePr>
        <p:xfrm>
          <a:off x="4985886" y="846303"/>
          <a:ext cx="6367913" cy="51750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1519">
                  <a:extLst>
                    <a:ext uri="{9D8B030D-6E8A-4147-A177-3AD203B41FA5}">
                      <a16:colId xmlns:a16="http://schemas.microsoft.com/office/drawing/2014/main" val="2755402194"/>
                    </a:ext>
                  </a:extLst>
                </a:gridCol>
                <a:gridCol w="4246394">
                  <a:extLst>
                    <a:ext uri="{9D8B030D-6E8A-4147-A177-3AD203B41FA5}">
                      <a16:colId xmlns:a16="http://schemas.microsoft.com/office/drawing/2014/main" val="4001571897"/>
                    </a:ext>
                  </a:extLst>
                </a:gridCol>
              </a:tblGrid>
              <a:tr h="25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Номер и дата на договора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КП-06-ДК2/4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3809784285"/>
                  </a:ext>
                </a:extLst>
              </a:tr>
              <a:tr h="88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Заглавие на проекта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ОЦЕНКА НА ИКОНОМИЧЕСКИТЕ, СОЦИАЛНИ И ФИНАНСОВИ ПОСЛЕДИЦИ ОТ ПАНДЕМИЯТА </a:t>
                      </a:r>
                      <a:r>
                        <a:rPr lang="en-US" sz="1300" kern="50">
                          <a:effectLst/>
                        </a:rPr>
                        <a:t>COVID-19</a:t>
                      </a:r>
                      <a:r>
                        <a:rPr lang="bg-BG" sz="1300" kern="50">
                          <a:effectLst/>
                        </a:rPr>
                        <a:t> И МЕРКИ ЗА ВЪЗСТАНОВЯВАНЕ НА ТРАНСПОРТНИЯ СЕКТОР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1269742567"/>
                  </a:ext>
                </a:extLst>
              </a:tr>
              <a:tr h="46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Тематично направление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Социални, икономически и образователни аспекти на пандемията COVID-19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2229236832"/>
                  </a:ext>
                </a:extLst>
              </a:tr>
              <a:tr h="25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Начало на проекта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30.03.2021 г.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2847081148"/>
                  </a:ext>
                </a:extLst>
              </a:tr>
              <a:tr h="46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Продължителност (месеци)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24 месеца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1838486892"/>
                  </a:ext>
                </a:extLst>
              </a:tr>
              <a:tr h="554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Базова организация</a:t>
                      </a:r>
                      <a:endParaRPr lang="en-BG" sz="1300" kern="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 </a:t>
                      </a:r>
                      <a:endParaRPr lang="en-BG" sz="1300" kern="50">
                        <a:effectLst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bg-BG" sz="1300" kern="50">
                          <a:effectLst/>
                        </a:rPr>
                        <a:t>УНСС</a:t>
                      </a:r>
                      <a:endParaRPr lang="en-BG" sz="1300" kern="50">
                        <a:effectLst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3055331545"/>
                  </a:ext>
                </a:extLst>
              </a:tr>
              <a:tr h="559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Ръководител на проекта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Проф. д-р Христина Николова</a:t>
                      </a:r>
                      <a:endParaRPr lang="en-BG" sz="1300" kern="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Email: </a:t>
                      </a:r>
                      <a:r>
                        <a:rPr lang="en-US" sz="1300" u="sng" kern="50">
                          <a:effectLst/>
                          <a:hlinkClick r:id="rId2"/>
                        </a:rPr>
                        <a:t>hrnikolova@unwe.bg</a:t>
                      </a:r>
                      <a:r>
                        <a:rPr lang="en-US" sz="1300" kern="50">
                          <a:effectLst/>
                        </a:rPr>
                        <a:t> 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4219834889"/>
                  </a:ext>
                </a:extLst>
              </a:tr>
              <a:tr h="1730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>
                          <a:effectLst/>
                        </a:rPr>
                        <a:t>Научен екип:</a:t>
                      </a:r>
                      <a:endParaRPr lang="en-BG" sz="13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kern="50" noProof="0" dirty="0">
                          <a:effectLst/>
                        </a:rPr>
                        <a:t>Проф. </a:t>
                      </a:r>
                      <a:r>
                        <a:rPr lang="bg-BG" sz="1300" kern="50" noProof="0" dirty="0" err="1">
                          <a:effectLst/>
                        </a:rPr>
                        <a:t>д.ик.н</a:t>
                      </a:r>
                      <a:r>
                        <a:rPr lang="bg-BG" sz="1300" kern="50" noProof="0" dirty="0">
                          <a:effectLst/>
                        </a:rPr>
                        <a:t> Христо Първанов Първанов, Проф. д-р Виолета </a:t>
                      </a:r>
                      <a:r>
                        <a:rPr lang="bg-BG" sz="1300" kern="50" noProof="0" dirty="0" err="1">
                          <a:effectLst/>
                        </a:rPr>
                        <a:t>Людмилова</a:t>
                      </a:r>
                      <a:r>
                        <a:rPr lang="bg-BG" sz="1300" kern="50" noProof="0" dirty="0">
                          <a:effectLst/>
                        </a:rPr>
                        <a:t> Мутафчиева , Доц. д-р Светла Драганова Цветкова, Доц. д-р Борислав Стефанов Арнаудов, Доц. д-р Ташко Йорданов Минков, Доц. д-р Даниел Стоянов Йорданов, </a:t>
                      </a:r>
                      <a:r>
                        <a:rPr lang="bg-BG" sz="1300" kern="50" noProof="0" dirty="0" err="1">
                          <a:effectLst/>
                        </a:rPr>
                        <a:t>Гл.ас</a:t>
                      </a:r>
                      <a:r>
                        <a:rPr lang="bg-BG" sz="1300" kern="50" noProof="0" dirty="0">
                          <a:effectLst/>
                        </a:rPr>
                        <a:t>. д-р Илия </a:t>
                      </a:r>
                      <a:r>
                        <a:rPr lang="bg-BG" sz="1300" kern="50" noProof="0" dirty="0" err="1">
                          <a:effectLst/>
                        </a:rPr>
                        <a:t>Добромиров</a:t>
                      </a:r>
                      <a:r>
                        <a:rPr lang="bg-BG" sz="1300" kern="50" noProof="0" dirty="0">
                          <a:effectLst/>
                        </a:rPr>
                        <a:t> </a:t>
                      </a:r>
                      <a:r>
                        <a:rPr lang="bg-BG" sz="1300" kern="50" noProof="0" dirty="0" err="1">
                          <a:effectLst/>
                        </a:rPr>
                        <a:t>Гътовски</a:t>
                      </a:r>
                      <a:r>
                        <a:rPr lang="bg-BG" sz="1300" kern="50" noProof="0" dirty="0">
                          <a:effectLst/>
                        </a:rPr>
                        <a:t>, Гл. ас. д-р Георги Георгиев Димитров, Докторант Вероника Любомирова Гъркова, Докторант Иван Василев Господинов, Докторант Дина Стефанова </a:t>
                      </a:r>
                      <a:r>
                        <a:rPr lang="bg-BG" sz="1300" kern="50" noProof="0" dirty="0" err="1">
                          <a:effectLst/>
                        </a:rPr>
                        <a:t>Цоневска</a:t>
                      </a:r>
                      <a:endParaRPr lang="bg-BG" sz="1300" kern="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546" marR="10909" marT="10909" marB="10909"/>
                </a:tc>
                <a:extLst>
                  <a:ext uri="{0D108BD9-81ED-4DB2-BD59-A6C34878D82A}">
                    <a16:rowId xmlns:a16="http://schemas.microsoft.com/office/drawing/2014/main" val="128650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 descr="Global travel sector should look to AI for Covid-19 recovery">
            <a:extLst>
              <a:ext uri="{FF2B5EF4-FFF2-40B4-BE49-F238E27FC236}">
                <a16:creationId xmlns:a16="http://schemas.microsoft.com/office/drawing/2014/main" id="{BEFF542A-33C7-CD4F-8303-ECEE3E45C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2" b="3"/>
          <a:stretch/>
        </p:blipFill>
        <p:spPr bwMode="auto">
          <a:xfrm>
            <a:off x="6803647" y="1065276"/>
            <a:ext cx="4730214" cy="23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7AEE55B1-BABD-9947-B361-E6A33A7AC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3" r="4" b="4"/>
          <a:stretch/>
        </p:blipFill>
        <p:spPr>
          <a:xfrm>
            <a:off x="6811153" y="3497176"/>
            <a:ext cx="4730214" cy="2363724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95A806-72D9-4D42-84D9-E67992D5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 fontScale="90000"/>
          </a:bodyPr>
          <a:lstStyle/>
          <a:p>
            <a:r>
              <a:rPr lang="bg-BG" sz="4800" b="1">
                <a:solidFill>
                  <a:schemeClr val="bg1"/>
                </a:solidFill>
              </a:rPr>
              <a:t>Как въздейства пандемията </a:t>
            </a:r>
            <a:r>
              <a:rPr lang="en-US" sz="4800" b="1">
                <a:solidFill>
                  <a:schemeClr val="bg1"/>
                </a:solidFill>
              </a:rPr>
              <a:t>COVID-19 </a:t>
            </a:r>
            <a:r>
              <a:rPr lang="bg-BG" sz="4800" b="1">
                <a:solidFill>
                  <a:schemeClr val="bg1"/>
                </a:solidFill>
              </a:rPr>
              <a:t>върху транспорта?</a:t>
            </a:r>
            <a:endParaRPr lang="en-BG" sz="48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42C2-49C9-F940-906A-FE48D4C5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1" y="3566810"/>
            <a:ext cx="6059206" cy="3068768"/>
          </a:xfrm>
        </p:spPr>
        <p:txBody>
          <a:bodyPr anchor="ctr">
            <a:normAutofit/>
          </a:bodyPr>
          <a:lstStyle/>
          <a:p>
            <a:pPr algn="just"/>
            <a:r>
              <a:rPr lang="bg-BG" sz="1800" dirty="0">
                <a:solidFill>
                  <a:schemeClr val="tx2"/>
                </a:solidFill>
              </a:rPr>
              <a:t>Ограничителни мерки за забавяне на разпространението на вируса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Ограничаване на свободата на движение и други координирани ограничителни мерки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Спад в икономическата активност 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Закъснения при доставките на стоки и услуги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Забавяне на превозите на товари и пътници</a:t>
            </a:r>
          </a:p>
          <a:p>
            <a:pPr algn="just"/>
            <a:endParaRPr lang="bg-BG" sz="1800" dirty="0">
              <a:solidFill>
                <a:schemeClr val="tx2"/>
              </a:solidFill>
            </a:endParaRPr>
          </a:p>
          <a:p>
            <a:pPr algn="just"/>
            <a:endParaRPr lang="en-BG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0286A-85F3-3A47-95D5-763DA40B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39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3" name="Picture 1" descr="COVID-19 impacts on European road passenger transport">
            <a:extLst>
              <a:ext uri="{FF2B5EF4-FFF2-40B4-BE49-F238E27FC236}">
                <a16:creationId xmlns:a16="http://schemas.microsoft.com/office/drawing/2014/main" id="{2D9F2124-6D3A-5D4C-A2FC-772FB5CCD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0059"/>
          <a:stretch>
            <a:fillRect/>
          </a:stretch>
        </p:blipFill>
        <p:spPr bwMode="auto">
          <a:xfrm>
            <a:off x="6803647" y="1065276"/>
            <a:ext cx="473021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C144F5-8520-234E-AA18-1A791C0E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/>
          </a:bodyPr>
          <a:lstStyle/>
          <a:p>
            <a:r>
              <a:rPr lang="bg-BG" sz="4800" b="1">
                <a:solidFill>
                  <a:schemeClr val="bg1"/>
                </a:solidFill>
              </a:rPr>
              <a:t>Идентифицирани нужди</a:t>
            </a:r>
            <a:endParaRPr lang="en-BG" sz="48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3A7E-F5A0-3A45-8C74-75570757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bg-BG" sz="1800" dirty="0">
                <a:solidFill>
                  <a:schemeClr val="tx2"/>
                </a:solidFill>
              </a:rPr>
              <a:t>Гарантиране на непрекъснатостта на транспортните услуги</a:t>
            </a:r>
            <a:r>
              <a:rPr lang="en-BG" sz="1800" dirty="0">
                <a:solidFill>
                  <a:schemeClr val="tx2"/>
                </a:solidFill>
                <a:effectLst/>
              </a:rPr>
              <a:t> </a:t>
            </a:r>
            <a:endParaRPr lang="bg-BG" sz="1800" dirty="0">
              <a:solidFill>
                <a:schemeClr val="tx2"/>
              </a:solidFill>
              <a:effectLst/>
            </a:endParaRP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Гарантиране на функционирането на икономиката и на вътрешния пазар на ЕС 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Ефективните действия в отговор на кризата, свързана с общественото здраве и предизвикана от разпространението на COVID-19</a:t>
            </a:r>
          </a:p>
          <a:p>
            <a:pPr algn="just"/>
            <a:r>
              <a:rPr lang="bg-BG" sz="1800" dirty="0">
                <a:solidFill>
                  <a:schemeClr val="tx2"/>
                </a:solidFill>
              </a:rPr>
              <a:t>Интелигентен и екологичен план за възстановяване на транспортния сектор за постигане на екологична и енергийна ефективност и устойчиво развитие</a:t>
            </a:r>
          </a:p>
          <a:p>
            <a:pPr algn="just"/>
            <a:endParaRPr lang="en-BG" sz="1800" dirty="0">
              <a:solidFill>
                <a:schemeClr val="tx2"/>
              </a:solidFill>
            </a:endParaRPr>
          </a:p>
          <a:p>
            <a:pPr algn="just"/>
            <a:endParaRPr lang="en-BG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F3FDB-E80E-3B4B-A514-780E7186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BG" sz="16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0FE758-7A1F-1F45-BAC1-73BD27A2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32500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8" name="Picture 2" descr="IRU calls on wide-ranging support for road transport industry to drive  global COVID-19 recovery efforts | IRU">
            <a:extLst>
              <a:ext uri="{FF2B5EF4-FFF2-40B4-BE49-F238E27FC236}">
                <a16:creationId xmlns:a16="http://schemas.microsoft.com/office/drawing/2014/main" id="{F32C4330-525B-B941-AB88-4993E6B60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7727" b="1"/>
          <a:stretch/>
        </p:blipFill>
        <p:spPr bwMode="auto">
          <a:xfrm>
            <a:off x="6803647" y="1065276"/>
            <a:ext cx="473021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FD20F6-0AF5-2F41-9790-B6934FA7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/>
          </a:bodyPr>
          <a:lstStyle/>
          <a:p>
            <a:r>
              <a:rPr lang="bg-BG" sz="4800" b="1">
                <a:solidFill>
                  <a:schemeClr val="bg1"/>
                </a:solidFill>
              </a:rPr>
              <a:t>Основна цел</a:t>
            </a:r>
            <a:r>
              <a:rPr lang="bg-BG" sz="4800">
                <a:solidFill>
                  <a:schemeClr val="bg1"/>
                </a:solidFill>
              </a:rPr>
              <a:t> на проекта</a:t>
            </a:r>
            <a:endParaRPr lang="en-BG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FC9CF-9E4E-9E4B-AA5E-D2FAC797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3566809"/>
            <a:ext cx="6170417" cy="3006985"/>
          </a:xfrm>
        </p:spPr>
        <p:txBody>
          <a:bodyPr anchor="t">
            <a:normAutofit/>
          </a:bodyPr>
          <a:lstStyle/>
          <a:p>
            <a:pPr algn="just"/>
            <a:r>
              <a:rPr lang="bg-BG" sz="1400" b="1" dirty="0">
                <a:solidFill>
                  <a:schemeClr val="tx2"/>
                </a:solidFill>
              </a:rPr>
              <a:t>Да предложи мерки за: </a:t>
            </a:r>
          </a:p>
          <a:p>
            <a:pPr lvl="1" algn="just"/>
            <a:r>
              <a:rPr lang="bg-BG" sz="1400" dirty="0">
                <a:solidFill>
                  <a:schemeClr val="tx2"/>
                </a:solidFill>
              </a:rPr>
              <a:t>Възстановяване на транспортния сектор в страната и за преодоляване на социалните и финансовите последици от пандемията и ограниченията, наложени във връзка с нея. </a:t>
            </a:r>
          </a:p>
          <a:p>
            <a:pPr lvl="1" algn="just"/>
            <a:r>
              <a:rPr lang="bg-BG" sz="1400" dirty="0">
                <a:solidFill>
                  <a:schemeClr val="tx2"/>
                </a:solidFill>
              </a:rPr>
              <a:t>Възстановяване на позициите на отделните видове транспорт на транспортния пазар в страната и в ЕС. </a:t>
            </a:r>
          </a:p>
          <a:p>
            <a:pPr lvl="1" algn="just"/>
            <a:r>
              <a:rPr lang="bg-BG" sz="1400" dirty="0">
                <a:solidFill>
                  <a:schemeClr val="tx2"/>
                </a:solidFill>
              </a:rPr>
              <a:t>Ограничаване и намаляване на загубите на транспортните компании и за осигуряването на предлагане на транспортни услуги, адекватни на новите изисквания на клиентите. </a:t>
            </a:r>
          </a:p>
          <a:p>
            <a:pPr lvl="1" algn="just"/>
            <a:r>
              <a:rPr lang="bg-BG" sz="1400" dirty="0">
                <a:solidFill>
                  <a:schemeClr val="tx2"/>
                </a:solidFill>
              </a:rPr>
              <a:t>Подобряване ефективността на превозите като цяло и прилагане на устойчива стратегия за справяне с аналогични кризисни ситуации в бъдеще.</a:t>
            </a:r>
            <a:endParaRPr lang="en-BG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64E0-649F-A245-99FC-F5B39792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C17F1C-3B04-9F43-856B-FEF25F9A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71367" y="1793158"/>
            <a:ext cx="5961888" cy="3097947"/>
          </a:xfrm>
        </p:spPr>
        <p:txBody>
          <a:bodyPr anchor="ctr">
            <a:normAutofit/>
          </a:bodyPr>
          <a:lstStyle/>
          <a:p>
            <a:r>
              <a:rPr lang="bg-BG" sz="4800">
                <a:solidFill>
                  <a:schemeClr val="bg1"/>
                </a:solidFill>
              </a:rPr>
              <a:t>Очаквани резултати</a:t>
            </a:r>
            <a:endParaRPr lang="en-BG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0E30-434E-934A-AEF1-5418DD649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07" y="279230"/>
            <a:ext cx="7262371" cy="2702187"/>
          </a:xfrm>
        </p:spPr>
        <p:txBody>
          <a:bodyPr anchor="ctr">
            <a:normAutofit/>
          </a:bodyPr>
          <a:lstStyle/>
          <a:p>
            <a:r>
              <a:rPr lang="bg-BG" sz="1500" b="1" dirty="0">
                <a:solidFill>
                  <a:schemeClr val="tx2"/>
                </a:solidFill>
              </a:rPr>
              <a:t>Научни</a:t>
            </a:r>
          </a:p>
          <a:p>
            <a:pPr lvl="1"/>
            <a:r>
              <a:rPr lang="bg-BG" sz="1500" dirty="0">
                <a:solidFill>
                  <a:schemeClr val="tx2"/>
                </a:solidFill>
              </a:rPr>
              <a:t>Дефиниране на рамка с ключови индикатори за оценка на въздействието на пандемията </a:t>
            </a:r>
            <a:r>
              <a:rPr lang="en-GB" sz="1500" dirty="0">
                <a:solidFill>
                  <a:schemeClr val="tx2"/>
                </a:solidFill>
              </a:rPr>
              <a:t>COVID-19 </a:t>
            </a:r>
            <a:r>
              <a:rPr lang="bg-BG" sz="1500" dirty="0">
                <a:solidFill>
                  <a:schemeClr val="tx2"/>
                </a:solidFill>
              </a:rPr>
              <a:t>върху транспортния сектор</a:t>
            </a:r>
            <a:r>
              <a:rPr lang="en-GB" sz="1500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bg-BG" sz="1500" dirty="0">
                <a:solidFill>
                  <a:schemeClr val="tx2"/>
                </a:solidFill>
              </a:rPr>
              <a:t>Идентифициране на основните направления на въздействие на пандемията </a:t>
            </a:r>
            <a:r>
              <a:rPr lang="en-GB" sz="1500" dirty="0">
                <a:solidFill>
                  <a:schemeClr val="tx2"/>
                </a:solidFill>
              </a:rPr>
              <a:t>COVID-19 </a:t>
            </a:r>
            <a:r>
              <a:rPr lang="bg-BG" sz="1500" dirty="0">
                <a:solidFill>
                  <a:schemeClr val="tx2"/>
                </a:solidFill>
              </a:rPr>
              <a:t>върху отделните видове транспорт и на съответните фактори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bg-BG" sz="1500" dirty="0">
                <a:solidFill>
                  <a:schemeClr val="tx2"/>
                </a:solidFill>
              </a:rPr>
              <a:t>които оказват решаващо влияние върху търсенето и предлагането на транспортни услуги.</a:t>
            </a:r>
          </a:p>
          <a:p>
            <a:pPr lvl="1"/>
            <a:r>
              <a:rPr lang="bg-BG" sz="1500" dirty="0">
                <a:solidFill>
                  <a:schemeClr val="tx2"/>
                </a:solidFill>
              </a:rPr>
              <a:t>Разработване на инструментариум за планиране и прогнозиране на рисковете за транспортния сектор и възможностите за тяхното преодоляване при възникването на други подобни кризи</a:t>
            </a:r>
            <a:r>
              <a:rPr lang="en-GB" sz="1500" dirty="0">
                <a:solidFill>
                  <a:schemeClr val="tx2"/>
                </a:solidFill>
              </a:rPr>
              <a:t>.</a:t>
            </a:r>
          </a:p>
          <a:p>
            <a:pPr lvl="1"/>
            <a:endParaRPr lang="en-GB" sz="1500" dirty="0">
              <a:solidFill>
                <a:schemeClr val="tx2"/>
              </a:solidFill>
            </a:endParaRPr>
          </a:p>
          <a:p>
            <a:pPr lvl="1"/>
            <a:endParaRPr lang="en-BG" sz="15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urrent and future global climate impacts resulting from COVID-19 | Nature  Climate Change">
            <a:extLst>
              <a:ext uri="{FF2B5EF4-FFF2-40B4-BE49-F238E27FC236}">
                <a16:creationId xmlns:a16="http://schemas.microsoft.com/office/drawing/2014/main" id="{05079C57-092D-A04C-81CE-2690AC23D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"/>
          <a:stretch/>
        </p:blipFill>
        <p:spPr bwMode="auto">
          <a:xfrm>
            <a:off x="4280011" y="3128501"/>
            <a:ext cx="7262372" cy="34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E8BBB-FC5E-A64A-937B-74B0D3FE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4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95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09C47D-C928-9947-90C4-44027FAE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71367" y="1793158"/>
            <a:ext cx="5961888" cy="3097947"/>
          </a:xfrm>
        </p:spPr>
        <p:txBody>
          <a:bodyPr anchor="ctr">
            <a:normAutofit/>
          </a:bodyPr>
          <a:lstStyle/>
          <a:p>
            <a:r>
              <a:rPr lang="bg-BG" sz="4800" b="1">
                <a:solidFill>
                  <a:schemeClr val="bg1"/>
                </a:solidFill>
              </a:rPr>
              <a:t>Очаквани резултати</a:t>
            </a:r>
            <a:endParaRPr lang="en-BG" sz="4800" b="1">
              <a:solidFill>
                <a:schemeClr val="bg1"/>
              </a:solidFill>
            </a:endParaRP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C1EED615-12AC-4558-9D38-15B4FCE7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07" y="546341"/>
            <a:ext cx="7262371" cy="2435076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bg-BG" sz="1300" b="1" dirty="0">
                <a:solidFill>
                  <a:schemeClr val="tx2"/>
                </a:solidFill>
              </a:rPr>
              <a:t>Научно-приложни:</a:t>
            </a:r>
          </a:p>
          <a:p>
            <a:pPr lvl="0"/>
            <a:r>
              <a:rPr lang="bg-BG" sz="1300" dirty="0">
                <a:solidFill>
                  <a:schemeClr val="tx2"/>
                </a:solidFill>
              </a:rPr>
              <a:t>На базата на анализ на основни показатели за </a:t>
            </a:r>
            <a:r>
              <a:rPr lang="en-US" sz="1300" dirty="0">
                <a:solidFill>
                  <a:schemeClr val="tx2"/>
                </a:solidFill>
              </a:rPr>
              <a:t>COVID-19 </a:t>
            </a:r>
            <a:r>
              <a:rPr lang="bg-BG" sz="1300" dirty="0">
                <a:solidFill>
                  <a:schemeClr val="tx2"/>
                </a:solidFill>
              </a:rPr>
              <a:t>ще бъдат оценени основните направления на въздействие на пандемията върху транспортния сектор</a:t>
            </a:r>
            <a:r>
              <a:rPr lang="en-US" sz="1300" dirty="0">
                <a:solidFill>
                  <a:schemeClr val="tx2"/>
                </a:solidFill>
              </a:rPr>
              <a:t>.</a:t>
            </a:r>
            <a:endParaRPr lang="en-BG" sz="1300" dirty="0">
              <a:solidFill>
                <a:schemeClr val="tx2"/>
              </a:solidFill>
            </a:endParaRPr>
          </a:p>
          <a:p>
            <a:pPr lvl="0"/>
            <a:r>
              <a:rPr lang="bg-BG" sz="1300" dirty="0">
                <a:solidFill>
                  <a:schemeClr val="tx2"/>
                </a:solidFill>
              </a:rPr>
              <a:t>Ще бъдат систематизирани и обобщени основните принципи и аспекти на политиката за развитие на транспорта по видове след пандемията.</a:t>
            </a:r>
          </a:p>
          <a:p>
            <a:pPr lvl="0"/>
            <a:r>
              <a:rPr lang="bg-BG" sz="1300" dirty="0">
                <a:solidFill>
                  <a:schemeClr val="tx2"/>
                </a:solidFill>
              </a:rPr>
              <a:t>Ще бъде направена критична оценка на стратегическите документи и мерки за възстановяване на транспортния сектор и ще бъдат предложени нови такива.</a:t>
            </a:r>
          </a:p>
          <a:p>
            <a:pPr lvl="0"/>
            <a:r>
              <a:rPr lang="bg-BG" sz="1300" dirty="0">
                <a:solidFill>
                  <a:schemeClr val="tx2"/>
                </a:solidFill>
              </a:rPr>
              <a:t>Въз основа на анкетно проучване сред транспортните компании ще бъде направена оценка за равнището на приемливост, адекватност и ефективност на предложените мерки и  ще бъдат изведени онези от тях, които ще имат най–съществено икономическо, социално и финансово въздействие за възстановяването на сектора. </a:t>
            </a:r>
          </a:p>
        </p:txBody>
      </p:sp>
      <p:pic>
        <p:nvPicPr>
          <p:cNvPr id="6148" name="Picture 4" descr="Facebook">
            <a:extLst>
              <a:ext uri="{FF2B5EF4-FFF2-40B4-BE49-F238E27FC236}">
                <a16:creationId xmlns:a16="http://schemas.microsoft.com/office/drawing/2014/main" id="{B7724535-85EA-FB49-A1E8-8224C84E2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96"/>
          <a:stretch/>
        </p:blipFill>
        <p:spPr bwMode="auto">
          <a:xfrm>
            <a:off x="4280011" y="3128501"/>
            <a:ext cx="7262372" cy="34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4154A-6811-124E-A1B7-11D62BCF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7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1CA102-0B9A-6540-8553-142527F7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71367" y="1793158"/>
            <a:ext cx="5961888" cy="3097947"/>
          </a:xfrm>
        </p:spPr>
        <p:txBody>
          <a:bodyPr anchor="ctr">
            <a:normAutofit/>
          </a:bodyPr>
          <a:lstStyle/>
          <a:p>
            <a:r>
              <a:rPr lang="bg-BG" sz="4800">
                <a:solidFill>
                  <a:schemeClr val="bg1"/>
                </a:solidFill>
              </a:rPr>
              <a:t>Очаквани резултати</a:t>
            </a:r>
            <a:endParaRPr lang="en-BG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3D69-44CB-3E45-8DCC-41266FE2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07" y="546341"/>
            <a:ext cx="7262371" cy="2435076"/>
          </a:xfrm>
        </p:spPr>
        <p:txBody>
          <a:bodyPr anchor="ctr">
            <a:normAutofit/>
          </a:bodyPr>
          <a:lstStyle/>
          <a:p>
            <a:pPr algn="just"/>
            <a:r>
              <a:rPr lang="bg-BG" sz="1500" dirty="0">
                <a:solidFill>
                  <a:schemeClr val="tx2"/>
                </a:solidFill>
              </a:rPr>
              <a:t>Практически:</a:t>
            </a:r>
          </a:p>
          <a:p>
            <a:pPr lvl="1" algn="just"/>
            <a:r>
              <a:rPr lang="bg-BG" sz="1500" dirty="0">
                <a:solidFill>
                  <a:schemeClr val="tx2"/>
                </a:solidFill>
              </a:rPr>
              <a:t>Предоставяне на информация и по-добро разбиране на рисковете и последиците от настоящата и евентуални бъдещи кризи върху транспортния сектор.</a:t>
            </a:r>
            <a:endParaRPr lang="en-BG" sz="1500" dirty="0">
              <a:solidFill>
                <a:schemeClr val="tx2"/>
              </a:solidFill>
            </a:endParaRPr>
          </a:p>
          <a:p>
            <a:pPr lvl="1" algn="just"/>
            <a:r>
              <a:rPr lang="bg-BG" sz="1500" dirty="0">
                <a:solidFill>
                  <a:schemeClr val="tx2"/>
                </a:solidFill>
              </a:rPr>
              <a:t>Идентифициране на практически мерки, които да бъдат предприети на национално, регионално и международно равнище за преодоляване на последствията от пандемията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bg-BG" sz="1500" dirty="0">
                <a:solidFill>
                  <a:schemeClr val="tx2"/>
                </a:solidFill>
              </a:rPr>
              <a:t>върху транспортния сектор.</a:t>
            </a:r>
            <a:endParaRPr lang="en-BG" sz="1500" dirty="0">
              <a:solidFill>
                <a:schemeClr val="tx2"/>
              </a:solidFill>
            </a:endParaRPr>
          </a:p>
          <a:p>
            <a:pPr lvl="1" algn="just"/>
            <a:r>
              <a:rPr lang="bg-BG" sz="1500" dirty="0">
                <a:solidFill>
                  <a:schemeClr val="tx2"/>
                </a:solidFill>
              </a:rPr>
              <a:t>Осъществяване на публични дискусии за необходимите и приемливи действия и мерки, които трябва да се предприемат за възстановяването на различните видове транспорт след пандемията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  <a:endParaRPr lang="en-BG" sz="1500" dirty="0">
              <a:solidFill>
                <a:schemeClr val="tx2"/>
              </a:solidFill>
            </a:endParaRPr>
          </a:p>
          <a:p>
            <a:pPr lvl="1" algn="just"/>
            <a:endParaRPr lang="en-BG" sz="1500" dirty="0">
              <a:solidFill>
                <a:schemeClr val="tx2"/>
              </a:solidFill>
            </a:endParaRPr>
          </a:p>
        </p:txBody>
      </p:sp>
      <p:pic>
        <p:nvPicPr>
          <p:cNvPr id="8194" name="Picture 2" descr="Global recovery on the line as road transport losses escalate | IRU">
            <a:extLst>
              <a:ext uri="{FF2B5EF4-FFF2-40B4-BE49-F238E27FC236}">
                <a16:creationId xmlns:a16="http://schemas.microsoft.com/office/drawing/2014/main" id="{1F3A68D1-F314-084D-A688-F7B91EDDC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b="4298"/>
          <a:stretch/>
        </p:blipFill>
        <p:spPr bwMode="auto">
          <a:xfrm>
            <a:off x="4280011" y="3128501"/>
            <a:ext cx="7262372" cy="34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B6741-0805-744A-ABDD-041911C5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421A-3128-9847-93BE-562A6951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bg-BG" sz="2400" dirty="0">
                <a:solidFill>
                  <a:schemeClr val="tx2"/>
                </a:solidFill>
              </a:rPr>
              <a:t>Благодаря за вниманието!</a:t>
            </a:r>
            <a:endParaRPr lang="en-BG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BBA4-7036-2049-A69B-D28D2981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EA093E5-C92D-E048-9E1F-AAB2304F546D}" type="slidenum">
              <a:rPr lang="en-BG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B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679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Информация за проекта</vt:lpstr>
      <vt:lpstr>Как въздейства пандемията COVID-19 върху транспорта?</vt:lpstr>
      <vt:lpstr>Идентифицирани нужди</vt:lpstr>
      <vt:lpstr>Основна цел на проекта</vt:lpstr>
      <vt:lpstr>Очаквани резултати</vt:lpstr>
      <vt:lpstr>Очаквани резултати</vt:lpstr>
      <vt:lpstr>Очаквани резултати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Договор №КП-06-ДК2/4  Проект на тема:  ОЦЕНКА НА ИКОНОМИЧЕСКИТЕ, СОЦИАЛНИ И ФИНАНСОВИ ПОСЛЕДИЦИ ОТ ПАНДЕМИЯТА COVID-19 И МЕРКИ ЗА ВЪЗСТАНОВЯВАНЕ НА ТРАНСПОРТНИЯ СЕКТОР</dc:title>
  <dc:creator>Христина Николова</dc:creator>
  <cp:lastModifiedBy>Christina Nikolova</cp:lastModifiedBy>
  <cp:revision>19</cp:revision>
  <dcterms:created xsi:type="dcterms:W3CDTF">2021-04-26T09:42:37Z</dcterms:created>
  <dcterms:modified xsi:type="dcterms:W3CDTF">2021-07-02T10:20:44Z</dcterms:modified>
</cp:coreProperties>
</file>