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79" r:id="rId5"/>
    <p:sldId id="274" r:id="rId6"/>
    <p:sldId id="275" r:id="rId7"/>
    <p:sldId id="276" r:id="rId8"/>
    <p:sldId id="277" r:id="rId9"/>
    <p:sldId id="278" r:id="rId10"/>
    <p:sldId id="259" r:id="rId11"/>
    <p:sldId id="272" r:id="rId12"/>
    <p:sldId id="271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tanas%20Atanassov\Documents\UNWE\Conference_2015\SILC_3_ob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93032142624392"/>
          <c:y val="2.9368513883823038E-2"/>
          <c:w val="0.89706967857375608"/>
          <c:h val="0.76004284397372601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dkHorz">
                <a:fgClr>
                  <a:srgbClr val="FF0000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88CF-4398-9E9B-C02D840F7C64}"/>
              </c:ext>
            </c:extLst>
          </c:dPt>
          <c:dLbls>
            <c:dLbl>
              <c:idx val="28"/>
              <c:layout>
                <c:manualLayout>
                  <c:x val="1.8993352326685661E-3"/>
                  <c:y val="1.0796219792899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CF-4398-9E9B-C02D840F7C64}"/>
                </c:ext>
              </c:extLst>
            </c:dLbl>
            <c:spPr>
              <a:ln>
                <a:solidFill>
                  <a:schemeClr val="accent1"/>
                </a:solidFill>
              </a:ln>
            </c:spPr>
            <c:txPr>
              <a:bodyPr rot="-5400000" vert="horz"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Sheet1!$C$3:$C$31</c:f>
              <c:strCache>
                <c:ptCount val="29"/>
                <c:pt idx="0">
                  <c:v>Общо за страната</c:v>
                </c:pt>
                <c:pt idx="1">
                  <c:v>Смолян</c:v>
                </c:pt>
                <c:pt idx="2">
                  <c:v>Кюстендил</c:v>
                </c:pt>
                <c:pt idx="3">
                  <c:v>Разград</c:v>
                </c:pt>
                <c:pt idx="4">
                  <c:v>Велико Търново</c:v>
                </c:pt>
                <c:pt idx="5">
                  <c:v>Габрово</c:v>
                </c:pt>
                <c:pt idx="6">
                  <c:v>Благоевград</c:v>
                </c:pt>
                <c:pt idx="7">
                  <c:v>Ямбол</c:v>
                </c:pt>
                <c:pt idx="8">
                  <c:v>Хасково</c:v>
                </c:pt>
                <c:pt idx="9">
                  <c:v>Русе</c:v>
                </c:pt>
                <c:pt idx="10">
                  <c:v>Плевен</c:v>
                </c:pt>
                <c:pt idx="11">
                  <c:v>Силистра</c:v>
                </c:pt>
                <c:pt idx="12">
                  <c:v>Шумен</c:v>
                </c:pt>
                <c:pt idx="13">
                  <c:v>Пловдив</c:v>
                </c:pt>
                <c:pt idx="14">
                  <c:v>Бургас</c:v>
                </c:pt>
                <c:pt idx="15">
                  <c:v>Добрич</c:v>
                </c:pt>
                <c:pt idx="16">
                  <c:v>София</c:v>
                </c:pt>
                <c:pt idx="17">
                  <c:v>Ловеч</c:v>
                </c:pt>
                <c:pt idx="18">
                  <c:v>София (столица)</c:v>
                </c:pt>
                <c:pt idx="19">
                  <c:v>Перник</c:v>
                </c:pt>
                <c:pt idx="20">
                  <c:v>Монтана</c:v>
                </c:pt>
                <c:pt idx="21">
                  <c:v>Варна</c:v>
                </c:pt>
                <c:pt idx="22">
                  <c:v>Търговище</c:v>
                </c:pt>
                <c:pt idx="23">
                  <c:v>Кърджали</c:v>
                </c:pt>
                <c:pt idx="24">
                  <c:v>Враца</c:v>
                </c:pt>
                <c:pt idx="25">
                  <c:v>Стара Загора</c:v>
                </c:pt>
                <c:pt idx="26">
                  <c:v>Пазарджик</c:v>
                </c:pt>
                <c:pt idx="27">
                  <c:v>Видин</c:v>
                </c:pt>
                <c:pt idx="28">
                  <c:v>Сливен</c:v>
                </c:pt>
              </c:strCache>
            </c:strRef>
          </c:cat>
          <c:val>
            <c:numRef>
              <c:f>Sheet1!$D$3:$D$31</c:f>
              <c:numCache>
                <c:formatCode>0.0</c:formatCode>
                <c:ptCount val="29"/>
                <c:pt idx="0">
                  <c:v>21</c:v>
                </c:pt>
                <c:pt idx="1">
                  <c:v>14.1</c:v>
                </c:pt>
                <c:pt idx="2">
                  <c:v>14.6</c:v>
                </c:pt>
                <c:pt idx="3">
                  <c:v>14.7</c:v>
                </c:pt>
                <c:pt idx="4">
                  <c:v>15.2</c:v>
                </c:pt>
                <c:pt idx="5">
                  <c:v>15.2</c:v>
                </c:pt>
                <c:pt idx="6">
                  <c:v>15.3</c:v>
                </c:pt>
                <c:pt idx="7">
                  <c:v>15.3</c:v>
                </c:pt>
                <c:pt idx="8">
                  <c:v>15.5</c:v>
                </c:pt>
                <c:pt idx="9">
                  <c:v>16.899999999999999</c:v>
                </c:pt>
                <c:pt idx="10">
                  <c:v>17</c:v>
                </c:pt>
                <c:pt idx="11">
                  <c:v>17.899999999999999</c:v>
                </c:pt>
                <c:pt idx="12">
                  <c:v>18</c:v>
                </c:pt>
                <c:pt idx="13">
                  <c:v>19</c:v>
                </c:pt>
                <c:pt idx="14">
                  <c:v>19.3</c:v>
                </c:pt>
                <c:pt idx="15">
                  <c:v>20.2</c:v>
                </c:pt>
                <c:pt idx="16">
                  <c:v>20.6</c:v>
                </c:pt>
                <c:pt idx="17">
                  <c:v>20.9</c:v>
                </c:pt>
                <c:pt idx="18">
                  <c:v>22</c:v>
                </c:pt>
                <c:pt idx="19">
                  <c:v>22.3</c:v>
                </c:pt>
                <c:pt idx="20">
                  <c:v>23</c:v>
                </c:pt>
                <c:pt idx="21">
                  <c:v>23.7</c:v>
                </c:pt>
                <c:pt idx="22">
                  <c:v>25</c:v>
                </c:pt>
                <c:pt idx="23">
                  <c:v>25.8</c:v>
                </c:pt>
                <c:pt idx="24">
                  <c:v>26.2</c:v>
                </c:pt>
                <c:pt idx="25">
                  <c:v>26.5</c:v>
                </c:pt>
                <c:pt idx="26">
                  <c:v>30.8</c:v>
                </c:pt>
                <c:pt idx="27">
                  <c:v>31.2</c:v>
                </c:pt>
                <c:pt idx="28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CF-4398-9E9B-C02D840F7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025600"/>
        <c:axId val="94027136"/>
        <c:axId val="0"/>
      </c:bar3DChart>
      <c:catAx>
        <c:axId val="9402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027136"/>
        <c:crosses val="autoZero"/>
        <c:auto val="1"/>
        <c:lblAlgn val="ctr"/>
        <c:lblOffset val="100"/>
        <c:noMultiLvlLbl val="0"/>
      </c:catAx>
      <c:valAx>
        <c:axId val="940271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94025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E81F9-DAB0-4169-BB94-CAAEB3EF7F84}" type="datetimeFigureOut">
              <a:rPr lang="bg-BG" smtClean="0"/>
              <a:t>17.6.2019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505E4-2A9D-4788-9A9B-A3FAE509AA7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0409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0073E-0AE9-4863-B05E-50F399D134B5}" type="datetimeFigureOut">
              <a:rPr lang="bg-BG" smtClean="0"/>
              <a:t>17.6.2019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43665-79D8-4472-AE12-FB5B8990116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693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3665-79D8-4472-AE12-FB5B8990116C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0168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3665-79D8-4472-AE12-FB5B8990116C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32458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3665-79D8-4472-AE12-FB5B8990116C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8866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3665-79D8-4472-AE12-FB5B8990116C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708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3665-79D8-4472-AE12-FB5B8990116C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6161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3665-79D8-4472-AE12-FB5B8990116C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877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3665-79D8-4472-AE12-FB5B8990116C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877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3665-79D8-4472-AE12-FB5B8990116C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8779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3665-79D8-4472-AE12-FB5B8990116C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8779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3665-79D8-4472-AE12-FB5B8990116C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8779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3665-79D8-4472-AE12-FB5B8990116C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8779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3665-79D8-4472-AE12-FB5B8990116C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877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13.3.2015 г.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за икономически изследвания на БАН</a:t>
            </a:r>
            <a:endParaRPr lang="bg-BG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6926EC-9311-4966-A730-D0F6EDD8D133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13.3.2015 г.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за икономически изследвания на БАН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6EC-9311-4966-A730-D0F6EDD8D13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36926EC-9311-4966-A730-D0F6EDD8D133}" type="slidenum">
              <a:rPr lang="bg-BG" smtClean="0"/>
              <a:t>‹#›</a:t>
            </a:fld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13.3.2015 г.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за икономически изследвания на БАН</a:t>
            </a:r>
            <a:endParaRPr lang="bg-BG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13.3.2015 г.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за икономически изследвания на БАН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36926EC-9311-4966-A730-D0F6EDD8D133}" type="slidenum">
              <a:rPr lang="bg-BG" smtClean="0"/>
              <a:t>‹#›</a:t>
            </a:fld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за икономически изследвания на БАН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13.3.2015 г.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6926EC-9311-4966-A730-D0F6EDD8D133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bg-BG"/>
              <a:t>13.3.2015 г.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за икономически изследвания на БАН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6EC-9311-4966-A730-D0F6EDD8D133}" type="slidenum">
              <a:rPr lang="bg-BG" smtClean="0"/>
              <a:t>‹#›</a:t>
            </a:fld>
            <a:endParaRPr lang="bg-BG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13.3.2015 г.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ru-RU"/>
              <a:t>Институт за икономически изследвания на БАН</a:t>
            </a:r>
            <a:endParaRPr lang="bg-BG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36926EC-9311-4966-A730-D0F6EDD8D133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13.3.2015 г.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за икономически изследвания на БАН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36926EC-9311-4966-A730-D0F6EDD8D13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13.3.2015 г.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за икономически изследвания на БАН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6926EC-9311-4966-A730-D0F6EDD8D13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6926EC-9311-4966-A730-D0F6EDD8D133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13.3.2015 г.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u-RU"/>
              <a:t>Институт за икономически изследвания на БАН</a:t>
            </a:r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36926EC-9311-4966-A730-D0F6EDD8D133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bg-BG"/>
              <a:t>13.3.2015 г.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ru-RU"/>
              <a:t>Институт за икономически изследвания на БАН</a:t>
            </a:r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bg-BG"/>
              <a:t>13.3.2015 г.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/>
              <a:t>Институт за икономически изследвания на БАН</a:t>
            </a:r>
            <a:endParaRPr lang="bg-BG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6926EC-9311-4966-A730-D0F6EDD8D133}" type="slidenum">
              <a:rPr lang="bg-BG" smtClean="0"/>
              <a:t>‹#›</a:t>
            </a:fld>
            <a:endParaRPr lang="bg-BG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368426" y="2924945"/>
            <a:ext cx="6480174" cy="1008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800" dirty="0"/>
              <a:t>«РЕГИОНАЛНИ РАЗЛИЧИЯ НА БЕДНОСТТА В БЪЛГАРИЯ»</a:t>
            </a:r>
            <a:endParaRPr lang="bg-BG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129614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800" b="1" cap="all" dirty="0"/>
              <a:t>УНИВЕРСИТЕТ за </a:t>
            </a:r>
            <a:r>
              <a:rPr lang="ru-RU" sz="1800" b="1" cap="all" dirty="0" err="1"/>
              <a:t>национално</a:t>
            </a:r>
            <a:r>
              <a:rPr lang="ru-RU" sz="1800" b="1" cap="all" dirty="0"/>
              <a:t> и </a:t>
            </a:r>
            <a:r>
              <a:rPr lang="ru-RU" sz="1800" b="1" cap="all" dirty="0" err="1"/>
              <a:t>световно</a:t>
            </a:r>
            <a:r>
              <a:rPr lang="ru-RU" sz="1800" b="1" cap="all" dirty="0"/>
              <a:t> </a:t>
            </a:r>
            <a:r>
              <a:rPr lang="ru-RU" sz="1800" b="1" cap="all" dirty="0" err="1"/>
              <a:t>стопанство</a:t>
            </a:r>
            <a:br>
              <a:rPr lang="ru-RU" sz="1800" b="1" cap="all" dirty="0"/>
            </a:br>
            <a:r>
              <a:rPr lang="ru-RU" sz="1800" b="1" cap="all" dirty="0"/>
              <a:t>МЕЖДУНАРОДНА НАУЧНА КОНФЕРЕНЦИЯ :</a:t>
            </a:r>
            <a:br>
              <a:rPr lang="ru-RU" sz="1800" b="1" cap="all" dirty="0"/>
            </a:br>
            <a:r>
              <a:rPr lang="ru-RU" sz="1800" b="1" cap="all" dirty="0"/>
              <a:t>„Развитие на </a:t>
            </a:r>
            <a:r>
              <a:rPr lang="ru-RU" sz="1800" b="1" cap="all" dirty="0" err="1"/>
              <a:t>регионите</a:t>
            </a:r>
            <a:r>
              <a:rPr lang="ru-RU" sz="1800" b="1" cap="all" dirty="0"/>
              <a:t> в </a:t>
            </a:r>
            <a:r>
              <a:rPr lang="ru-RU" sz="1800" b="1" cap="all" dirty="0" err="1"/>
              <a:t>България</a:t>
            </a:r>
            <a:r>
              <a:rPr lang="ru-RU" sz="1800" b="1" cap="all" dirty="0"/>
              <a:t> – </a:t>
            </a:r>
            <a:r>
              <a:rPr lang="ru-RU" sz="1800" b="1" cap="all" dirty="0" err="1"/>
              <a:t>хоризонт</a:t>
            </a:r>
            <a:r>
              <a:rPr lang="ru-RU" sz="1800" b="1" cap="all" dirty="0"/>
              <a:t>  </a:t>
            </a:r>
            <a:r>
              <a:rPr lang="ru-RU" sz="2000" b="1" cap="all" dirty="0"/>
              <a:t>2020</a:t>
            </a:r>
            <a:r>
              <a:rPr lang="ru-RU" sz="1800" b="1" cap="all" dirty="0"/>
              <a:t>”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15616" y="4568825"/>
            <a:ext cx="7272808" cy="1673225"/>
          </a:xfrm>
          <a:prstGeom prst="rect">
            <a:avLst/>
          </a:prstGeom>
        </p:spPr>
        <p:txBody>
          <a:bodyPr vert="horz" anchor="t">
            <a:normAutofit fontScale="8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1900" dirty="0"/>
              <a:t>Д-Р Атанас Георгиев Атанасов</a:t>
            </a:r>
          </a:p>
          <a:p>
            <a:endParaRPr lang="bg-BG" sz="1400" dirty="0"/>
          </a:p>
          <a:p>
            <a:endParaRPr lang="bg-BG" sz="1400" dirty="0"/>
          </a:p>
          <a:p>
            <a:r>
              <a:rPr lang="bg-BG" sz="1400" dirty="0"/>
              <a:t>Катедра „Статистика и </a:t>
            </a:r>
            <a:r>
              <a:rPr lang="bg-BG" sz="1400" dirty="0" err="1"/>
              <a:t>иконометрия</a:t>
            </a:r>
            <a:r>
              <a:rPr lang="bg-BG" sz="1400" dirty="0"/>
              <a:t>“, УНСС</a:t>
            </a:r>
          </a:p>
          <a:p>
            <a:endParaRPr lang="bg-BG" sz="1400" dirty="0"/>
          </a:p>
          <a:p>
            <a:endParaRPr lang="bg-BG" sz="1200" dirty="0"/>
          </a:p>
          <a:p>
            <a:endParaRPr lang="bg-BG" sz="1200" dirty="0"/>
          </a:p>
          <a:p>
            <a:endParaRPr lang="bg-BG" sz="1200" dirty="0"/>
          </a:p>
          <a:p>
            <a:r>
              <a:rPr lang="bg-BG" sz="1200" dirty="0"/>
              <a:t>Равда, </a:t>
            </a:r>
            <a:r>
              <a:rPr lang="bg-BG" sz="1400" dirty="0"/>
              <a:t>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6EC-9311-4966-A730-D0F6EDD8D133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07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800" b="1" dirty="0"/>
              <a:t>Особености при регионалните сравнения на бедността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380309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3800" dirty="0"/>
              <a:t>Същност на Статистиката на доходите и условията на живот (EU-SILC):</a:t>
            </a:r>
          </a:p>
          <a:p>
            <a:pPr marL="530225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bg-BG" sz="3200" dirty="0">
                <a:solidFill>
                  <a:schemeClr val="tx1"/>
                </a:solidFill>
              </a:rPr>
              <a:t>1. </a:t>
            </a:r>
            <a:r>
              <a:rPr lang="bg-BG" sz="3200" dirty="0" err="1">
                <a:solidFill>
                  <a:schemeClr val="tx1"/>
                </a:solidFill>
              </a:rPr>
              <a:t>Извадково</a:t>
            </a:r>
            <a:r>
              <a:rPr lang="bg-BG" sz="3200" dirty="0">
                <a:solidFill>
                  <a:schemeClr val="tx1"/>
                </a:solidFill>
              </a:rPr>
              <a:t> изследване с обем на извадката 7 хил. домакинства.</a:t>
            </a:r>
          </a:p>
          <a:p>
            <a:pPr marL="530225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bg-BG" sz="3200" dirty="0">
                <a:solidFill>
                  <a:schemeClr val="tx1"/>
                </a:solidFill>
              </a:rPr>
              <a:t>2. Обемите на извадките за отделните области са силно ограничени, поради което </a:t>
            </a:r>
            <a:r>
              <a:rPr lang="bg-BG" sz="3200" dirty="0" err="1">
                <a:solidFill>
                  <a:schemeClr val="tx1"/>
                </a:solidFill>
              </a:rPr>
              <a:t>стохастичните</a:t>
            </a:r>
            <a:r>
              <a:rPr lang="bg-BG" sz="3200" dirty="0">
                <a:solidFill>
                  <a:schemeClr val="tx1"/>
                </a:solidFill>
              </a:rPr>
              <a:t> грешки са много високи.</a:t>
            </a:r>
          </a:p>
          <a:p>
            <a:pPr marL="530225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bg-BG" sz="3200" dirty="0">
                <a:solidFill>
                  <a:schemeClr val="tx1"/>
                </a:solidFill>
              </a:rPr>
              <a:t>3. Трудности при изследване на домакинствата с висок доход.</a:t>
            </a:r>
          </a:p>
          <a:p>
            <a:pPr marL="530225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bg-BG" sz="3200" dirty="0">
                <a:solidFill>
                  <a:schemeClr val="tx1"/>
                </a:solidFill>
              </a:rPr>
              <a:t>4. Наличие на пространствена корелация.</a:t>
            </a:r>
          </a:p>
          <a:p>
            <a:pPr marL="530225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bg-BG" sz="3200" dirty="0">
                <a:solidFill>
                  <a:schemeClr val="tx1"/>
                </a:solidFill>
              </a:rPr>
              <a:t>5. Други ограничения.</a:t>
            </a:r>
          </a:p>
          <a:p>
            <a:pPr marL="442913" indent="0"/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6EC-9311-4966-A730-D0F6EDD8D133}" type="slidenum">
              <a:rPr lang="bg-BG" smtClean="0"/>
              <a:t>10</a:t>
            </a:fld>
            <a:endParaRPr lang="bg-BG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r>
              <a:rPr lang="bg-BG" dirty="0"/>
              <a:t>септември  2015 г.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836" y="4284531"/>
            <a:ext cx="2952328" cy="209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9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ЗАКЛЮЧЕНИЕ</a:t>
            </a:r>
            <a:endParaRPr lang="bg-BG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99668" cy="5256584"/>
          </a:xfrm>
        </p:spPr>
        <p:txBody>
          <a:bodyPr>
            <a:noAutofit/>
          </a:bodyPr>
          <a:lstStyle/>
          <a:p>
            <a:pPr lvl="0" algn="just">
              <a:spcBef>
                <a:spcPts val="600"/>
              </a:spcBef>
              <a:spcAft>
                <a:spcPts val="1200"/>
              </a:spcAft>
            </a:pPr>
            <a:r>
              <a:rPr lang="bg-BG" sz="2000" dirty="0"/>
              <a:t>За да се изследва бедността</a:t>
            </a:r>
            <a:r>
              <a:rPr lang="en-US" sz="2000" dirty="0"/>
              <a:t>,</a:t>
            </a:r>
            <a:r>
              <a:rPr lang="bg-BG" sz="2000" dirty="0"/>
              <a:t> трябва да се използват множество индикатори.</a:t>
            </a:r>
          </a:p>
          <a:p>
            <a:pPr lvl="0" algn="just">
              <a:spcBef>
                <a:spcPts val="600"/>
              </a:spcBef>
              <a:spcAft>
                <a:spcPts val="1200"/>
              </a:spcAft>
            </a:pPr>
            <a:r>
              <a:rPr lang="bg-BG" sz="2000" dirty="0"/>
              <a:t>В България са налице силни регионални диспропорции на бедността.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bg-BG" sz="2000" dirty="0"/>
              <a:t>Изводите за регионалните различия на бедността не бива да се </a:t>
            </a:r>
            <a:r>
              <a:rPr lang="bg-BG" sz="2000" dirty="0" err="1"/>
              <a:t>абсолютизират</a:t>
            </a:r>
            <a:r>
              <a:rPr lang="bg-BG" sz="2000" dirty="0"/>
              <a:t>.</a:t>
            </a:r>
          </a:p>
          <a:p>
            <a:pPr lvl="0" algn="just">
              <a:spcBef>
                <a:spcPts val="600"/>
              </a:spcBef>
              <a:spcAft>
                <a:spcPts val="1200"/>
              </a:spcAft>
            </a:pPr>
            <a:r>
              <a:rPr lang="bg-BG" sz="2000" dirty="0"/>
              <a:t>Борбата с бедността трябва да има регионален характер, като се отчита спецификата на всеки регион.</a:t>
            </a:r>
          </a:p>
          <a:p>
            <a:pPr lvl="0" algn="just">
              <a:spcBef>
                <a:spcPts val="600"/>
              </a:spcBef>
            </a:pPr>
            <a:endParaRPr lang="bg-BG" sz="1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6EC-9311-4966-A730-D0F6EDD8D133}" type="slidenum">
              <a:rPr lang="bg-BG" smtClean="0"/>
              <a:t>11</a:t>
            </a:fld>
            <a:endParaRPr lang="bg-BG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r>
              <a:rPr lang="bg-BG" dirty="0"/>
              <a:t>септември  2015 г.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67" y="4281812"/>
            <a:ext cx="21828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12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403648" y="3140968"/>
            <a:ext cx="6480174" cy="2448272"/>
          </a:xfrm>
        </p:spPr>
        <p:txBody>
          <a:bodyPr>
            <a:noAutofit/>
          </a:bodyPr>
          <a:lstStyle/>
          <a:p>
            <a:pPr lvl="0"/>
            <a:endParaRPr lang="bg-BG" sz="1400" dirty="0">
              <a:latin typeface="+mj-lt"/>
            </a:endParaRPr>
          </a:p>
          <a:p>
            <a:pPr lvl="0"/>
            <a:r>
              <a:rPr lang="bg-BG" sz="2000" dirty="0">
                <a:latin typeface="+mj-lt"/>
                <a:cs typeface="Times New Roman" panose="02020603050405020304" pitchFamily="18" charset="0"/>
              </a:rPr>
              <a:t>Д-Р Атанас Атанасов</a:t>
            </a:r>
            <a:endParaRPr lang="en-GB" sz="2000" dirty="0">
              <a:latin typeface="+mj-lt"/>
              <a:cs typeface="Times New Roman" panose="02020603050405020304" pitchFamily="18" charset="0"/>
            </a:endParaRPr>
          </a:p>
          <a:p>
            <a:pPr lvl="0"/>
            <a:endParaRPr lang="en-GB" sz="1400" dirty="0">
              <a:latin typeface="+mj-lt"/>
            </a:endParaRPr>
          </a:p>
          <a:p>
            <a:pPr lvl="0"/>
            <a:endParaRPr lang="bg-BG" sz="1400" dirty="0">
              <a:latin typeface="+mj-lt"/>
            </a:endParaRPr>
          </a:p>
          <a:p>
            <a:pPr lvl="0"/>
            <a:endParaRPr lang="bg-BG" sz="1400" dirty="0">
              <a:latin typeface="+mj-lt"/>
            </a:endParaRPr>
          </a:p>
          <a:p>
            <a:pPr lvl="0"/>
            <a:endParaRPr lang="bg-BG" sz="1400" dirty="0">
              <a:latin typeface="+mj-lt"/>
            </a:endParaRPr>
          </a:p>
          <a:p>
            <a:pPr lvl="0"/>
            <a:r>
              <a:rPr lang="bg-BG" sz="1400" dirty="0">
                <a:latin typeface="+mj-lt"/>
              </a:rPr>
              <a:t>РАВДА</a:t>
            </a:r>
          </a:p>
          <a:p>
            <a:pPr lvl="0"/>
            <a:endParaRPr lang="bg-BG" sz="1200" dirty="0">
              <a:latin typeface="+mj-lt"/>
            </a:endParaRPr>
          </a:p>
          <a:p>
            <a:pPr lvl="0"/>
            <a:r>
              <a:rPr lang="bg-BG" sz="1400" dirty="0">
                <a:latin typeface="+mj-lt"/>
              </a:rPr>
              <a:t>2015</a:t>
            </a:r>
            <a:r>
              <a:rPr lang="bg-BG" sz="1200" dirty="0">
                <a:latin typeface="+mj-lt"/>
              </a:rPr>
              <a:t> г.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383432"/>
          </a:xfrm>
        </p:spPr>
        <p:txBody>
          <a:bodyPr>
            <a:noAutofit/>
          </a:bodyPr>
          <a:lstStyle/>
          <a:p>
            <a:pPr lvl="0"/>
            <a:r>
              <a:rPr lang="bg-BG" sz="2000" dirty="0"/>
              <a:t>БЛАГОДАРЯ ЗА ВНИМАНИЕТО</a:t>
            </a:r>
            <a:r>
              <a:rPr lang="en-GB" sz="2000" dirty="0"/>
              <a:t>!</a:t>
            </a:r>
            <a:endParaRPr lang="bg-BG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6EC-9311-4966-A730-D0F6EDD8D133}" type="slidenum">
              <a:rPr lang="bg-BG" smtClean="0"/>
              <a:t>12</a:t>
            </a:fld>
            <a:endParaRPr lang="bg-B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695787-9ED0-4DC7-B521-F0A3664209FF}"/>
              </a:ext>
            </a:extLst>
          </p:cNvPr>
          <p:cNvSpPr/>
          <p:nvPr/>
        </p:nvSpPr>
        <p:spPr>
          <a:xfrm>
            <a:off x="2782888" y="4005064"/>
            <a:ext cx="3578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</a:rPr>
              <a:t>E-mail: atanassov@econometrica.bg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91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 dirty="0"/>
              <a:t>Увод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</a:pPr>
            <a:r>
              <a:rPr lang="bg-BG" sz="2000" dirty="0"/>
              <a:t>Стратегия „Европа 2020“ – намаляване на броя на бедните в ЕС с 25 % (20 млн. души).</a:t>
            </a:r>
          </a:p>
          <a:p>
            <a:pPr algn="just">
              <a:spcAft>
                <a:spcPts val="600"/>
              </a:spcAft>
            </a:pPr>
            <a:r>
              <a:rPr lang="bg-BG" sz="2000" dirty="0"/>
              <a:t>Ангажимент на България – намаляване на броя на бедните с 260 хил. души за периода от 2010 до 2020 г. </a:t>
            </a:r>
          </a:p>
          <a:p>
            <a:pPr algn="just">
              <a:spcAft>
                <a:spcPts val="600"/>
              </a:spcAft>
            </a:pPr>
            <a:r>
              <a:rPr lang="bg-BG" sz="2000" dirty="0"/>
              <a:t>Основната цел на доклада е да се установят регионалните различия на бедността в страната.</a:t>
            </a:r>
          </a:p>
          <a:p>
            <a:pPr algn="just"/>
            <a:r>
              <a:rPr lang="bg-BG" sz="2000" dirty="0"/>
              <a:t>Поставени задачи:</a:t>
            </a:r>
          </a:p>
          <a:p>
            <a:pPr lvl="1" algn="just">
              <a:spcBef>
                <a:spcPts val="1200"/>
              </a:spcBef>
            </a:pPr>
            <a:r>
              <a:rPr lang="bg-BG" sz="1800" dirty="0">
                <a:solidFill>
                  <a:schemeClr val="tx1"/>
                </a:solidFill>
              </a:rPr>
              <a:t>Да се изведат основните индикатори за изследване на бедността и социалното изключване в страната.</a:t>
            </a:r>
          </a:p>
          <a:p>
            <a:pPr lvl="1" algn="just">
              <a:spcBef>
                <a:spcPts val="1200"/>
              </a:spcBef>
            </a:pPr>
            <a:r>
              <a:rPr lang="bg-BG" sz="1800" dirty="0">
                <a:solidFill>
                  <a:schemeClr val="tx1"/>
                </a:solidFill>
              </a:rPr>
              <a:t>Да се използват сравними данни на регионално ниво.</a:t>
            </a:r>
          </a:p>
          <a:p>
            <a:pPr lvl="1" algn="just">
              <a:spcBef>
                <a:spcPts val="1200"/>
              </a:spcBef>
            </a:pPr>
            <a:r>
              <a:rPr lang="bg-BG" sz="1800" dirty="0">
                <a:solidFill>
                  <a:schemeClr val="tx1"/>
                </a:solidFill>
              </a:rPr>
              <a:t>Да се установят съответните регионални различия на бедността в страната.</a:t>
            </a:r>
          </a:p>
          <a:p>
            <a:pPr lvl="1" algn="just">
              <a:spcBef>
                <a:spcPts val="1200"/>
              </a:spcBef>
            </a:pPr>
            <a:r>
              <a:rPr lang="bg-BG" sz="1800" dirty="0">
                <a:solidFill>
                  <a:schemeClr val="tx1"/>
                </a:solidFill>
              </a:rPr>
              <a:t>Да се установят съществуващите закономерности и да се изведат съответните изводи за бедността в България</a:t>
            </a:r>
            <a:r>
              <a:rPr lang="bg-BG" sz="1800" dirty="0"/>
              <a:t>.</a:t>
            </a:r>
          </a:p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6EC-9311-4966-A730-D0F6EDD8D133}" type="slidenum">
              <a:rPr lang="bg-BG" smtClean="0"/>
              <a:t>2</a:t>
            </a:fld>
            <a:endParaRPr lang="bg-BG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r>
              <a:rPr lang="bg-BG" dirty="0"/>
              <a:t>септември  2015 г.</a:t>
            </a:r>
          </a:p>
        </p:txBody>
      </p:sp>
    </p:spTree>
    <p:extLst>
      <p:ext uri="{BB962C8B-B14F-4D97-AF65-F5344CB8AC3E}">
        <p14:creationId xmlns:p14="http://schemas.microsoft.com/office/powerpoint/2010/main" val="24901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800" b="1" dirty="0"/>
              <a:t>Подходи за определяне на линията на бедност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bg-BG" sz="2100" b="1" dirty="0"/>
              <a:t>Абсолютен</a:t>
            </a:r>
            <a:r>
              <a:rPr lang="bg-BG" sz="2100" dirty="0"/>
              <a:t> - отразява паричния еквивалент на необходимите стоки и услуги за физическото и социалното оцеляване на хората (например 1,25 $ на ден).</a:t>
            </a:r>
          </a:p>
          <a:p>
            <a:pPr algn="just">
              <a:spcAft>
                <a:spcPts val="1200"/>
              </a:spcAft>
            </a:pPr>
            <a:r>
              <a:rPr lang="bg-BG" sz="2100" b="1" dirty="0"/>
              <a:t>Относителен</a:t>
            </a:r>
            <a:r>
              <a:rPr lang="bg-BG" sz="2100" dirty="0"/>
              <a:t> - определя се като процент от средното равнище на доходите. </a:t>
            </a:r>
          </a:p>
          <a:p>
            <a:pPr algn="just">
              <a:spcAft>
                <a:spcPts val="1200"/>
              </a:spcAft>
            </a:pPr>
            <a:r>
              <a:rPr lang="bg-BG" sz="2100" b="1" dirty="0"/>
              <a:t>Субективен</a:t>
            </a:r>
            <a:r>
              <a:rPr lang="bg-BG" sz="2100" dirty="0"/>
              <a:t> - отразява субективното усещане на индивидите за недостиг на средства.</a:t>
            </a:r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6EC-9311-4966-A730-D0F6EDD8D133}" type="slidenum">
              <a:rPr lang="bg-BG" smtClean="0"/>
              <a:t>3</a:t>
            </a:fld>
            <a:endParaRPr lang="bg-BG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r>
              <a:rPr lang="bg-BG" dirty="0"/>
              <a:t>септември  2015 г.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79" y="4149080"/>
            <a:ext cx="398615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 dirty="0"/>
              <a:t>Използвана информация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bg-BG" sz="2100" b="1" dirty="0"/>
              <a:t>Статистиката на доходите и условията на живот </a:t>
            </a:r>
            <a:br>
              <a:rPr lang="bg-BG" sz="2100" b="1" dirty="0"/>
            </a:br>
            <a:r>
              <a:rPr lang="bg-BG" sz="2100" b="1" dirty="0"/>
              <a:t>(EU-SILC):</a:t>
            </a:r>
          </a:p>
          <a:p>
            <a:pPr algn="just">
              <a:spcAft>
                <a:spcPts val="1200"/>
              </a:spcAft>
            </a:pPr>
            <a:r>
              <a:rPr lang="bg-BG" sz="2100" dirty="0"/>
              <a:t>Целта е събиране на информация за доходите и условията на живот на домакинствата.</a:t>
            </a:r>
          </a:p>
          <a:p>
            <a:pPr algn="just">
              <a:spcAft>
                <a:spcPts val="1200"/>
              </a:spcAft>
            </a:pPr>
            <a:r>
              <a:rPr lang="bg-BG" sz="2100" dirty="0"/>
              <a:t>Ежегодно изследване от 2006 г.</a:t>
            </a:r>
          </a:p>
          <a:p>
            <a:pPr>
              <a:spcAft>
                <a:spcPts val="1200"/>
              </a:spcAft>
            </a:pPr>
            <a:r>
              <a:rPr lang="bg-BG" sz="2100" dirty="0"/>
              <a:t>Наблюдението се осъществява от НСИ по единна методология  на </a:t>
            </a:r>
            <a:r>
              <a:rPr lang="bg-BG" sz="2100" dirty="0" err="1"/>
              <a:t>Евростат</a:t>
            </a:r>
            <a:r>
              <a:rPr lang="bg-BG" sz="2100" dirty="0"/>
              <a:t>.</a:t>
            </a:r>
          </a:p>
          <a:p>
            <a:pPr>
              <a:spcAft>
                <a:spcPts val="1200"/>
              </a:spcAft>
            </a:pPr>
            <a:r>
              <a:rPr lang="bg-BG" sz="2100" dirty="0"/>
              <a:t>Панелно изследване.</a:t>
            </a:r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6EC-9311-4966-A730-D0F6EDD8D133}" type="slidenum">
              <a:rPr lang="bg-BG" smtClean="0"/>
              <a:t>4</a:t>
            </a:fld>
            <a:endParaRPr lang="bg-BG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r>
              <a:rPr lang="bg-BG" dirty="0"/>
              <a:t>септември  2015 г.</a:t>
            </a:r>
          </a:p>
        </p:txBody>
      </p:sp>
      <p:sp>
        <p:nvSpPr>
          <p:cNvPr id="4" name="AutoShape 2" descr="Резултат с изображение за incom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501" y="4365104"/>
            <a:ext cx="2686987" cy="201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35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800" b="1" dirty="0"/>
              <a:t>Разпределение на областите по линия на бедност за всяка област за 2013 г. в лева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6EC-9311-4966-A730-D0F6EDD8D133}" type="slidenum">
              <a:rPr lang="bg-BG" smtClean="0"/>
              <a:t>5</a:t>
            </a:fld>
            <a:endParaRPr lang="bg-BG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r>
              <a:rPr lang="bg-BG" dirty="0"/>
              <a:t>септември  2015 г.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7859"/>
            <a:ext cx="7829771" cy="45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38269"/>
            <a:ext cx="2086456" cy="1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69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400" b="1" dirty="0"/>
              <a:t>Относителни дялове на бедните лица през 2013 г. спрямо линията на бедност за съответната област (в %)</a:t>
            </a:r>
            <a:endParaRPr lang="bg-BG" sz="28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6EC-9311-4966-A730-D0F6EDD8D133}" type="slidenum">
              <a:rPr lang="bg-BG" smtClean="0"/>
              <a:t>6</a:t>
            </a:fld>
            <a:endParaRPr lang="bg-BG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r>
              <a:rPr lang="bg-BG" dirty="0"/>
              <a:t>септември  2015 г.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00707"/>
              </p:ext>
            </p:extLst>
          </p:nvPr>
        </p:nvGraphicFramePr>
        <p:xfrm>
          <a:off x="539552" y="1628800"/>
          <a:ext cx="7992888" cy="4756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22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400" b="1" dirty="0"/>
              <a:t>Неравенство в разпределението на дохода (коефициент на </a:t>
            </a:r>
            <a:r>
              <a:rPr lang="bg-BG" sz="2400" b="1" dirty="0" err="1"/>
              <a:t>Джини</a:t>
            </a:r>
            <a:r>
              <a:rPr lang="bg-BG" sz="2400" b="1" dirty="0"/>
              <a:t> за 2013 г. в %)</a:t>
            </a:r>
            <a:endParaRPr lang="bg-BG" sz="28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6EC-9311-4966-A730-D0F6EDD8D133}" type="slidenum">
              <a:rPr lang="bg-BG" smtClean="0"/>
              <a:t>7</a:t>
            </a:fld>
            <a:endParaRPr lang="bg-BG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r>
              <a:rPr lang="bg-BG" dirty="0"/>
              <a:t>септември  2015 г.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17" y="1637920"/>
            <a:ext cx="7668344" cy="465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60562"/>
            <a:ext cx="1884919" cy="172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02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b="1" dirty="0"/>
              <a:t>Отношение между доходите на най-бедните и най-богатите 20% от домакинствата</a:t>
            </a:r>
            <a:endParaRPr lang="bg-BG" sz="28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6EC-9311-4966-A730-D0F6EDD8D133}" type="slidenum">
              <a:rPr lang="bg-BG" smtClean="0"/>
              <a:t>8</a:t>
            </a:fld>
            <a:endParaRPr lang="bg-BG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r>
              <a:rPr lang="bg-BG" dirty="0"/>
              <a:t>септември  2015 г.</a:t>
            </a:r>
          </a:p>
        </p:txBody>
      </p:sp>
      <p:sp>
        <p:nvSpPr>
          <p:cNvPr id="3" name="AutoShape 4" descr="Резултат с изображение за везни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16622"/>
            <a:ext cx="7667108" cy="457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537670"/>
            <a:ext cx="1447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6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b="1" dirty="0"/>
              <a:t>Относителен дял на бедните преди социалните трансфери, с включени пенсии в %</a:t>
            </a:r>
            <a:endParaRPr lang="bg-BG" sz="28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6EC-9311-4966-A730-D0F6EDD8D133}" type="slidenum">
              <a:rPr lang="bg-BG" smtClean="0"/>
              <a:t>9</a:t>
            </a:fld>
            <a:endParaRPr lang="bg-BG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r>
              <a:rPr lang="bg-BG" dirty="0"/>
              <a:t>септември  2015 г.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84" y="1501212"/>
            <a:ext cx="7236295" cy="434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Резултат с изображение за социални трансфер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76" y="4594145"/>
            <a:ext cx="2404492" cy="179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12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856</TotalTime>
  <Words>490</Words>
  <Application>Microsoft Office PowerPoint</Application>
  <PresentationFormat>On-screen Show (4:3)</PresentationFormat>
  <Paragraphs>93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Georgia</vt:lpstr>
      <vt:lpstr>Times New Roman</vt:lpstr>
      <vt:lpstr>Wingdings</vt:lpstr>
      <vt:lpstr>Wingdings 2</vt:lpstr>
      <vt:lpstr>Civic</vt:lpstr>
      <vt:lpstr>УНИВЕРСИТЕТ за национално и световно стопанство МЕЖДУНАРОДНА НАУЧНА КОНФЕРЕНЦИЯ : „Развитие на регионите в България – хоризонт  2020”</vt:lpstr>
      <vt:lpstr>Увод</vt:lpstr>
      <vt:lpstr>Подходи за определяне на линията на бедност</vt:lpstr>
      <vt:lpstr>Използвана информация</vt:lpstr>
      <vt:lpstr>Разпределение на областите по линия на бедност за всяка област за 2013 г. в лева</vt:lpstr>
      <vt:lpstr>Относителни дялове на бедните лица през 2013 г. спрямо линията на бедност за съответната област (в %)</vt:lpstr>
      <vt:lpstr>Неравенство в разпределението на дохода (коефициент на Джини за 2013 г. в %)</vt:lpstr>
      <vt:lpstr>Отношение между доходите на най-бедните и най-богатите 20% от домакинствата</vt:lpstr>
      <vt:lpstr>Относителен дял на бедните преди социалните трансфери, с включени пенсии в %</vt:lpstr>
      <vt:lpstr>Особености при регионалните сравнения на бедността</vt:lpstr>
      <vt:lpstr>ЗАКЛЮЧЕНИЕ</vt:lpstr>
      <vt:lpstr>БЛАГОДАРЯ ЗА ВНИМАНИЕТО!</vt:lpstr>
    </vt:vector>
  </TitlesOfParts>
  <Company>Econometrica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БЪЛГАРСКА АКАДЕМИЯ НА НАУКИТЕ ИНСТИТУТ ЗА ИКОНОМИЧЕСКИ ИЗСЛЕДВАНИЯ Секция "Международна икономика„</dc:title>
  <dc:creator>Atanas Atanassov</dc:creator>
  <cp:lastModifiedBy>AAtanassov</cp:lastModifiedBy>
  <cp:revision>57</cp:revision>
  <dcterms:created xsi:type="dcterms:W3CDTF">2015-02-17T09:51:01Z</dcterms:created>
  <dcterms:modified xsi:type="dcterms:W3CDTF">2019-06-17T17:32:28Z</dcterms:modified>
</cp:coreProperties>
</file>